
<file path=[Content_Types].xml><?xml version="1.0" encoding="utf-8"?>
<Types xmlns="http://schemas.openxmlformats.org/package/2006/content-types">
  <Default ContentType="image/jpeg" Extension="jpg"/>
  <Default ContentType="application/vnd.openxmlformats-officedocument.spreadsheetml.sheet" Extension="xlsx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ms-office.chartcolorstyle+xml" PartName="/ppt/charts/colors1.xml"/>
  <Override ContentType="application/vnd.ms-office.chartcolorstyle+xml" PartName="/ppt/charts/colors2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drawingml.chart+xml" PartName="/ppt/charts/chart2.xml"/>
  <Override ContentType="application/vnd.openxmlformats-officedocument.drawingml.chart+xml" PartName="/ppt/charts/char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ms-office.chartstyle+xml" PartName="/ppt/charts/style1.xml"/>
  <Override ContentType="application/vnd.ms-office.chartstyle+xml" PartName="/ppt/charts/style2.xml"/>
  <Override ContentType="application/vnd.openxmlformats-officedocument.presentationml.presProps+xml" PartName="/ppt/pres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3" roundtripDataSignature="AMtx7mjkn28m9QNw43aqeU7ROx0SBjnc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7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6.xml"/><Relationship Id="rId21" Type="http://schemas.openxmlformats.org/officeDocument/2006/relationships/font" Target="fonts/Robo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charts/_rels/chart1.xml.rels><?xml version="1.0" encoding="UTF-8" standalone="yes"?>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Sheet1.xlsx"/></Relationships>
</file>

<file path=ppt/charts/_rels/chart2.xml.rels><?xml version="1.0" encoding="UTF-8" standalone="yes"?>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Sheet1!$A$2:$A$11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6724</c:v>
                </c:pt>
                <c:pt idx="1">
                  <c:v>1246</c:v>
                </c:pt>
                <c:pt idx="2">
                  <c:v>569</c:v>
                </c:pt>
                <c:pt idx="3">
                  <c:v>703</c:v>
                </c:pt>
                <c:pt idx="4">
                  <c:v>6870</c:v>
                </c:pt>
                <c:pt idx="5">
                  <c:v>65</c:v>
                </c:pt>
                <c:pt idx="6">
                  <c:v>207</c:v>
                </c:pt>
                <c:pt idx="7">
                  <c:v>2289</c:v>
                </c:pt>
                <c:pt idx="8">
                  <c:v>30</c:v>
                </c:pt>
                <c:pt idx="9">
                  <c:v>1297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B0-4EF0-8E57-9E513959FB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6075792"/>
        <c:axId val="101618256"/>
      </c:barChart>
      <c:catAx>
        <c:axId val="76075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618256"/>
        <c:crosses val="autoZero"/>
        <c:auto val="1"/>
        <c:lblAlgn val="ctr"/>
        <c:lblOffset val="100"/>
        <c:noMultiLvlLbl val="0"/>
      </c:catAx>
      <c:valAx>
        <c:axId val="101618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075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Clusters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elete val="1"/>
          </c:dLbls>
          <c:cat>
            <c:numRef>
              <c:f>Sheet1!$A$2:$A$11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</c:numCache>
            </c:numRef>
          </c:cat>
          <c:val>
            <c:numRef>
              <c:f>Sheet1!$B$3:$B$11</c:f>
              <c:numCache>
                <c:formatCode>General</c:formatCode>
                <c:ptCount val="9"/>
                <c:pt idx="0">
                  <c:v>1246</c:v>
                </c:pt>
                <c:pt idx="1">
                  <c:v>569</c:v>
                </c:pt>
                <c:pt idx="2">
                  <c:v>703</c:v>
                </c:pt>
                <c:pt idx="3">
                  <c:v>6870</c:v>
                </c:pt>
                <c:pt idx="4">
                  <c:v>65</c:v>
                </c:pt>
                <c:pt idx="5">
                  <c:v>207</c:v>
                </c:pt>
                <c:pt idx="6">
                  <c:v>2289</c:v>
                </c:pt>
                <c:pt idx="7">
                  <c:v>30</c:v>
                </c:pt>
                <c:pt idx="8">
                  <c:v>1297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33-4499-93D4-AD97E9C1A6E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42899296"/>
        <c:axId val="1973802064"/>
      </c:barChart>
      <c:catAx>
        <c:axId val="142899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3802064"/>
        <c:crosses val="autoZero"/>
        <c:auto val="1"/>
        <c:lblAlgn val="ctr"/>
        <c:lblOffset val="100"/>
        <c:noMultiLvlLbl val="0"/>
      </c:catAx>
      <c:valAx>
        <c:axId val="1973802064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289929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9" name="Google Shape;34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24" name="Google Shape;424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6" name="Google Shape;43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8" name="Google Shape;44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67" name="Google Shape;46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1" name="Google Shape;12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3" name="Google Shape;14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8" name="Google Shape;16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0" name="Google Shape;180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5" name="Google Shape;20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7" name="Google Shape;27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6.jpg"/><Relationship Id="rId6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chart" Target="../charts/chart1.xml"/><Relationship Id="rId4" Type="http://schemas.openxmlformats.org/officeDocument/2006/relationships/image" Target="../media/image2.png"/><Relationship Id="rId5" Type="http://schemas.openxmlformats.org/officeDocument/2006/relationships/chart" Target="../charts/chart2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86" name="Google Shape;86;p1"/>
          <p:cNvSpPr/>
          <p:nvPr/>
        </p:nvSpPr>
        <p:spPr>
          <a:xfrm>
            <a:off x="104775" y="85725"/>
            <a:ext cx="11982450" cy="667702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 b="8759" l="0" r="0" t="8751"/>
          <a:stretch/>
        </p:blipFill>
        <p:spPr>
          <a:xfrm>
            <a:off x="202743" y="191452"/>
            <a:ext cx="11751717" cy="646556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480225" y="-304800"/>
            <a:ext cx="11310000" cy="20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Arial Rounded"/>
              <a:buNone/>
            </a:pPr>
            <a:r>
              <a:rPr b="1" i="0" lang="en-US" sz="4800" u="none" cap="none" strike="noStrike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Identifying Uber Demands for NYC</a:t>
            </a:r>
            <a:endParaRPr b="0" i="0" sz="4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5229417" y="1150939"/>
            <a:ext cx="448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 501 CASE STUDY 3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8396750" y="5445925"/>
            <a:ext cx="4486200" cy="12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highlight>
                  <a:srgbClr val="0B5394"/>
                </a:highlight>
                <a:latin typeface="Calibri"/>
                <a:ea typeface="Calibri"/>
                <a:cs typeface="Calibri"/>
                <a:sym typeface="Calibri"/>
              </a:rPr>
              <a:t>              GROUP 10               : </a:t>
            </a:r>
            <a:endParaRPr b="1" i="0" sz="1400" u="none" cap="none" strike="noStrike">
              <a:solidFill>
                <a:srgbClr val="000000"/>
              </a:solidFill>
              <a:highlight>
                <a:srgbClr val="0B5394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highlight>
                  <a:srgbClr val="0B5394"/>
                </a:highlight>
                <a:latin typeface="Calibri"/>
                <a:ea typeface="Calibri"/>
                <a:cs typeface="Calibri"/>
                <a:sym typeface="Calibri"/>
              </a:rPr>
              <a:t>  Soumya Joshi          Vandana Anand</a:t>
            </a:r>
            <a:endParaRPr b="1" i="0" sz="1400" u="none" cap="none" strike="noStrike">
              <a:solidFill>
                <a:srgbClr val="000000"/>
              </a:solidFill>
              <a:highlight>
                <a:srgbClr val="0B5394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highlight>
                  <a:srgbClr val="0B5394"/>
                </a:highlight>
                <a:latin typeface="Calibri"/>
                <a:ea typeface="Calibri"/>
                <a:cs typeface="Calibri"/>
                <a:sym typeface="Calibri"/>
              </a:rPr>
              <a:t>  Manasi Shrotri        Kratika Agrawal</a:t>
            </a:r>
            <a:endParaRPr b="1" i="0" sz="1400" u="none" cap="none" strike="noStrike">
              <a:solidFill>
                <a:srgbClr val="000000"/>
              </a:solidFill>
              <a:highlight>
                <a:srgbClr val="0B5394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1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352" name="Google Shape;352;p11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353" name="Google Shape;353;p11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11"/>
          <p:cNvSpPr/>
          <p:nvPr/>
        </p:nvSpPr>
        <p:spPr>
          <a:xfrm>
            <a:off x="76200" y="90450"/>
            <a:ext cx="12011099" cy="66771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5" name="Google Shape;355;p11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356" name="Google Shape;356;p11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1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Hierarchical clustering for sub locations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8" name="Google Shape;358;p11"/>
          <p:cNvGrpSpPr/>
          <p:nvPr/>
        </p:nvGrpSpPr>
        <p:grpSpPr>
          <a:xfrm>
            <a:off x="1754709" y="1401140"/>
            <a:ext cx="3827384" cy="5183853"/>
            <a:chOff x="3895280" y="1254"/>
            <a:chExt cx="3827384" cy="5183853"/>
          </a:xfrm>
        </p:grpSpPr>
        <p:sp>
          <p:nvSpPr>
            <p:cNvPr id="359" name="Google Shape;359;p11"/>
            <p:cNvSpPr/>
            <p:nvPr/>
          </p:nvSpPr>
          <p:spPr>
            <a:xfrm>
              <a:off x="5020982" y="3075715"/>
              <a:ext cx="225140" cy="1937723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0" name="Google Shape;360;p11"/>
            <p:cNvSpPr/>
            <p:nvPr/>
          </p:nvSpPr>
          <p:spPr>
            <a:xfrm>
              <a:off x="5020982" y="3075715"/>
              <a:ext cx="225140" cy="1453672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1" name="Google Shape;361;p11"/>
            <p:cNvSpPr/>
            <p:nvPr/>
          </p:nvSpPr>
          <p:spPr>
            <a:xfrm>
              <a:off x="5020982" y="3075715"/>
              <a:ext cx="225140" cy="96962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2" name="Google Shape;362;p11"/>
            <p:cNvSpPr/>
            <p:nvPr/>
          </p:nvSpPr>
          <p:spPr>
            <a:xfrm>
              <a:off x="5020982" y="3075715"/>
              <a:ext cx="225140" cy="485569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3" name="Google Shape;363;p11"/>
            <p:cNvSpPr/>
            <p:nvPr/>
          </p:nvSpPr>
          <p:spPr>
            <a:xfrm>
              <a:off x="5020982" y="3029995"/>
              <a:ext cx="225140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60000" y="60000"/>
                  </a:lnTo>
                  <a:lnTo>
                    <a:pt x="60000" y="61991"/>
                  </a:lnTo>
                  <a:lnTo>
                    <a:pt x="120000" y="61991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4" name="Google Shape;364;p11"/>
            <p:cNvSpPr/>
            <p:nvPr/>
          </p:nvSpPr>
          <p:spPr>
            <a:xfrm>
              <a:off x="6371823" y="2593181"/>
              <a:ext cx="225140" cy="2420257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5" name="Google Shape;365;p11"/>
            <p:cNvSpPr/>
            <p:nvPr/>
          </p:nvSpPr>
          <p:spPr>
            <a:xfrm>
              <a:off x="6371823" y="2593181"/>
              <a:ext cx="225140" cy="1936206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6" name="Google Shape;366;p11"/>
            <p:cNvSpPr/>
            <p:nvPr/>
          </p:nvSpPr>
          <p:spPr>
            <a:xfrm>
              <a:off x="6371823" y="2593181"/>
              <a:ext cx="225140" cy="145215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7" name="Google Shape;367;p11"/>
            <p:cNvSpPr/>
            <p:nvPr/>
          </p:nvSpPr>
          <p:spPr>
            <a:xfrm>
              <a:off x="6371823" y="2593181"/>
              <a:ext cx="225140" cy="968103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8" name="Google Shape;368;p11"/>
            <p:cNvSpPr/>
            <p:nvPr/>
          </p:nvSpPr>
          <p:spPr>
            <a:xfrm>
              <a:off x="6371823" y="2593181"/>
              <a:ext cx="225140" cy="48405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69" name="Google Shape;369;p11"/>
            <p:cNvSpPr/>
            <p:nvPr/>
          </p:nvSpPr>
          <p:spPr>
            <a:xfrm>
              <a:off x="6371823" y="2547461"/>
              <a:ext cx="225140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0" name="Google Shape;370;p11"/>
            <p:cNvSpPr/>
            <p:nvPr/>
          </p:nvSpPr>
          <p:spPr>
            <a:xfrm>
              <a:off x="6371823" y="2109129"/>
              <a:ext cx="225140" cy="484051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1" name="Google Shape;371;p11"/>
            <p:cNvSpPr/>
            <p:nvPr/>
          </p:nvSpPr>
          <p:spPr>
            <a:xfrm>
              <a:off x="6371823" y="1625078"/>
              <a:ext cx="225140" cy="968103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2" name="Google Shape;372;p11"/>
            <p:cNvSpPr/>
            <p:nvPr/>
          </p:nvSpPr>
          <p:spPr>
            <a:xfrm>
              <a:off x="6371823" y="1141026"/>
              <a:ext cx="225140" cy="1452154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3" name="Google Shape;373;p11"/>
            <p:cNvSpPr/>
            <p:nvPr/>
          </p:nvSpPr>
          <p:spPr>
            <a:xfrm>
              <a:off x="6371823" y="656975"/>
              <a:ext cx="225140" cy="1936206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4" name="Google Shape;374;p11"/>
            <p:cNvSpPr/>
            <p:nvPr/>
          </p:nvSpPr>
          <p:spPr>
            <a:xfrm>
              <a:off x="6371823" y="172923"/>
              <a:ext cx="225140" cy="2420257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5" name="Google Shape;375;p11"/>
            <p:cNvSpPr/>
            <p:nvPr/>
          </p:nvSpPr>
          <p:spPr>
            <a:xfrm>
              <a:off x="5020982" y="2593181"/>
              <a:ext cx="225140" cy="482533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6" name="Google Shape;376;p11"/>
            <p:cNvSpPr/>
            <p:nvPr/>
          </p:nvSpPr>
          <p:spPr>
            <a:xfrm>
              <a:off x="5020982" y="2109129"/>
              <a:ext cx="225140" cy="966585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7" name="Google Shape;377;p11"/>
            <p:cNvSpPr/>
            <p:nvPr/>
          </p:nvSpPr>
          <p:spPr>
            <a:xfrm>
              <a:off x="5020982" y="1625078"/>
              <a:ext cx="225140" cy="1450637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8" name="Google Shape;378;p11"/>
            <p:cNvSpPr/>
            <p:nvPr/>
          </p:nvSpPr>
          <p:spPr>
            <a:xfrm>
              <a:off x="5020982" y="1141026"/>
              <a:ext cx="225140" cy="1934688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79" name="Google Shape;379;p11"/>
            <p:cNvSpPr/>
            <p:nvPr/>
          </p:nvSpPr>
          <p:spPr>
            <a:xfrm>
              <a:off x="3895280" y="2904046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1"/>
            <p:cNvSpPr txBox="1"/>
            <p:nvPr/>
          </p:nvSpPr>
          <p:spPr>
            <a:xfrm>
              <a:off x="3895280" y="2904046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NYC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1"/>
            <p:cNvSpPr/>
            <p:nvPr/>
          </p:nvSpPr>
          <p:spPr>
            <a:xfrm>
              <a:off x="5246122" y="969357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1"/>
            <p:cNvSpPr txBox="1"/>
            <p:nvPr/>
          </p:nvSpPr>
          <p:spPr>
            <a:xfrm>
              <a:off x="5246122" y="969357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Manhattan part1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1"/>
            <p:cNvSpPr/>
            <p:nvPr/>
          </p:nvSpPr>
          <p:spPr>
            <a:xfrm>
              <a:off x="5246122" y="1453408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1"/>
            <p:cNvSpPr txBox="1"/>
            <p:nvPr/>
          </p:nvSpPr>
          <p:spPr>
            <a:xfrm>
              <a:off x="5246122" y="1453408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Brooklyn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5246122" y="1937460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1"/>
            <p:cNvSpPr txBox="1"/>
            <p:nvPr/>
          </p:nvSpPr>
          <p:spPr>
            <a:xfrm>
              <a:off x="5246122" y="1937460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Queens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1"/>
            <p:cNvSpPr/>
            <p:nvPr/>
          </p:nvSpPr>
          <p:spPr>
            <a:xfrm>
              <a:off x="5246122" y="2421512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1"/>
            <p:cNvSpPr txBox="1"/>
            <p:nvPr/>
          </p:nvSpPr>
          <p:spPr>
            <a:xfrm>
              <a:off x="5246122" y="2421512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Manhattan part2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6596963" y="1254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1"/>
            <p:cNvSpPr txBox="1"/>
            <p:nvPr/>
          </p:nvSpPr>
          <p:spPr>
            <a:xfrm>
              <a:off x="6596963" y="1254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Bowery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1"/>
            <p:cNvSpPr/>
            <p:nvPr/>
          </p:nvSpPr>
          <p:spPr>
            <a:xfrm>
              <a:off x="6596963" y="485305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1"/>
            <p:cNvSpPr txBox="1"/>
            <p:nvPr/>
          </p:nvSpPr>
          <p:spPr>
            <a:xfrm>
              <a:off x="6596963" y="485305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Cortlandt Street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6596963" y="969357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1"/>
            <p:cNvSpPr txBox="1"/>
            <p:nvPr/>
          </p:nvSpPr>
          <p:spPr>
            <a:xfrm>
              <a:off x="6596963" y="969357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9th Avenue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1"/>
            <p:cNvSpPr/>
            <p:nvPr/>
          </p:nvSpPr>
          <p:spPr>
            <a:xfrm>
              <a:off x="6596963" y="1453408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1"/>
            <p:cNvSpPr txBox="1"/>
            <p:nvPr/>
          </p:nvSpPr>
          <p:spPr>
            <a:xfrm>
              <a:off x="6596963" y="1453408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Cortlandt Street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6596963" y="1937460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1"/>
            <p:cNvSpPr txBox="1"/>
            <p:nvPr/>
          </p:nvSpPr>
          <p:spPr>
            <a:xfrm>
              <a:off x="6596963" y="1937460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Bleecker Street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1"/>
            <p:cNvSpPr/>
            <p:nvPr/>
          </p:nvSpPr>
          <p:spPr>
            <a:xfrm>
              <a:off x="6596963" y="2421512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1"/>
            <p:cNvSpPr txBox="1"/>
            <p:nvPr/>
          </p:nvSpPr>
          <p:spPr>
            <a:xfrm>
              <a:off x="6596963" y="2421512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Christopher Columbus Drive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6596963" y="2905563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1"/>
            <p:cNvSpPr txBox="1"/>
            <p:nvPr/>
          </p:nvSpPr>
          <p:spPr>
            <a:xfrm>
              <a:off x="6596963" y="2905563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East 16th Street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6596963" y="3389615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1"/>
            <p:cNvSpPr txBox="1"/>
            <p:nvPr/>
          </p:nvSpPr>
          <p:spPr>
            <a:xfrm>
              <a:off x="6596963" y="3389615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Adams Street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6596963" y="3873666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1"/>
            <p:cNvSpPr txBox="1"/>
            <p:nvPr/>
          </p:nvSpPr>
          <p:spPr>
            <a:xfrm>
              <a:off x="6596963" y="3873666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East 9th Street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6596963" y="4357718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1"/>
            <p:cNvSpPr txBox="1"/>
            <p:nvPr/>
          </p:nvSpPr>
          <p:spPr>
            <a:xfrm>
              <a:off x="6596963" y="4357718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Canal Street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6596963" y="4841769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1"/>
            <p:cNvSpPr txBox="1"/>
            <p:nvPr/>
          </p:nvSpPr>
          <p:spPr>
            <a:xfrm>
              <a:off x="6596963" y="4841769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Grand Street</a:t>
              </a:r>
              <a:endPara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5246122" y="2905563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1"/>
            <p:cNvSpPr txBox="1"/>
            <p:nvPr/>
          </p:nvSpPr>
          <p:spPr>
            <a:xfrm>
              <a:off x="5246122" y="2905563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New Jersey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5246122" y="3389615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1"/>
            <p:cNvSpPr txBox="1"/>
            <p:nvPr/>
          </p:nvSpPr>
          <p:spPr>
            <a:xfrm>
              <a:off x="5246122" y="3389615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Suffolk</a:t>
              </a:r>
              <a:endPara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5246122" y="3873666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1"/>
            <p:cNvSpPr txBox="1"/>
            <p:nvPr/>
          </p:nvSpPr>
          <p:spPr>
            <a:xfrm>
              <a:off x="5246122" y="3873666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5ht Ave Manhattan</a:t>
              </a:r>
              <a:endParaRPr b="0" i="0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5246122" y="4357718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1"/>
            <p:cNvSpPr txBox="1"/>
            <p:nvPr/>
          </p:nvSpPr>
          <p:spPr>
            <a:xfrm>
              <a:off x="5246122" y="4357718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Kings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1"/>
            <p:cNvSpPr/>
            <p:nvPr/>
          </p:nvSpPr>
          <p:spPr>
            <a:xfrm>
              <a:off x="5246122" y="4841769"/>
              <a:ext cx="1125701" cy="343338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1"/>
            <p:cNvSpPr txBox="1"/>
            <p:nvPr/>
          </p:nvSpPr>
          <p:spPr>
            <a:xfrm>
              <a:off x="5246122" y="4841769"/>
              <a:ext cx="1125701" cy="34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975" lIns="6975" spcFirstLastPara="1" rIns="6975" wrap="square" tIns="6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b="0" i="0" lang="en-US" sz="1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Westchester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1" name="Google Shape;421;p11"/>
          <p:cNvPicPr preferRelativeResize="0"/>
          <p:nvPr/>
        </p:nvPicPr>
        <p:blipFill rotWithShape="1">
          <a:blip r:embed="rId4">
            <a:alphaModFix/>
          </a:blip>
          <a:srcRect b="0" l="0" r="7334" t="0"/>
          <a:stretch/>
        </p:blipFill>
        <p:spPr>
          <a:xfrm>
            <a:off x="7260603" y="2045799"/>
            <a:ext cx="4293880" cy="40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2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427" name="Google Shape;427;p12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428" name="Google Shape;428;p12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12"/>
          <p:cNvSpPr/>
          <p:nvPr/>
        </p:nvSpPr>
        <p:spPr>
          <a:xfrm>
            <a:off x="66675" y="95249"/>
            <a:ext cx="12011025" cy="667702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0" name="Google Shape;430;p12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431" name="Google Shape;431;p12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2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Map Visualization of Sub-location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33" name="Google Shape;433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52778" y="1531541"/>
            <a:ext cx="7710347" cy="4754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3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439" name="Google Shape;439;p13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440" name="Google Shape;440;p13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13"/>
          <p:cNvSpPr/>
          <p:nvPr/>
        </p:nvSpPr>
        <p:spPr>
          <a:xfrm>
            <a:off x="66675" y="66674"/>
            <a:ext cx="12011025" cy="667702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2" name="Google Shape;442;p13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443" name="Google Shape;443;p13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3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Time distribution of Uber pickups in Manhattan</a:t>
              </a:r>
              <a:endPara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45" name="Google Shape;44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84524" y="1694082"/>
            <a:ext cx="7977409" cy="4416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4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451" name="Google Shape;451;p14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452" name="Google Shape;452;p14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14"/>
          <p:cNvSpPr/>
          <p:nvPr/>
        </p:nvSpPr>
        <p:spPr>
          <a:xfrm>
            <a:off x="66675" y="95249"/>
            <a:ext cx="12011025" cy="667702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4" name="Google Shape;454;p14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455" name="Google Shape;455;p14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4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Day distribution of Uber pickups in Manhattan</a:t>
              </a:r>
              <a:endPara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57" name="Google Shape;45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3975" y="1560115"/>
            <a:ext cx="8067675" cy="4588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14"/>
          <p:cNvSpPr txBox="1"/>
          <p:nvPr/>
        </p:nvSpPr>
        <p:spPr>
          <a:xfrm>
            <a:off x="2352125" y="3807475"/>
            <a:ext cx="321300" cy="14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MONDAY</a:t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14"/>
          <p:cNvSpPr txBox="1"/>
          <p:nvPr/>
        </p:nvSpPr>
        <p:spPr>
          <a:xfrm>
            <a:off x="7990925" y="3731275"/>
            <a:ext cx="321300" cy="14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SUNDAY</a:t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14"/>
          <p:cNvSpPr txBox="1"/>
          <p:nvPr/>
        </p:nvSpPr>
        <p:spPr>
          <a:xfrm>
            <a:off x="7076525" y="3045475"/>
            <a:ext cx="321300" cy="14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SATURDAY</a:t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14"/>
          <p:cNvSpPr txBox="1"/>
          <p:nvPr/>
        </p:nvSpPr>
        <p:spPr>
          <a:xfrm>
            <a:off x="6085925" y="3197875"/>
            <a:ext cx="321300" cy="14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FRIDAY</a:t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14"/>
          <p:cNvSpPr txBox="1"/>
          <p:nvPr/>
        </p:nvSpPr>
        <p:spPr>
          <a:xfrm>
            <a:off x="5195900" y="3015250"/>
            <a:ext cx="321300" cy="14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THURSDAY</a:t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14"/>
          <p:cNvSpPr txBox="1"/>
          <p:nvPr/>
        </p:nvSpPr>
        <p:spPr>
          <a:xfrm>
            <a:off x="4247675" y="3216125"/>
            <a:ext cx="321300" cy="14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WEDNESDAY</a:t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14"/>
          <p:cNvSpPr txBox="1"/>
          <p:nvPr/>
        </p:nvSpPr>
        <p:spPr>
          <a:xfrm>
            <a:off x="3342075" y="3351525"/>
            <a:ext cx="321300" cy="14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TUESDAY</a:t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5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470" name="Google Shape;470;p15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471" name="Google Shape;471;p15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15"/>
          <p:cNvSpPr/>
          <p:nvPr/>
        </p:nvSpPr>
        <p:spPr>
          <a:xfrm>
            <a:off x="66675" y="95249"/>
            <a:ext cx="12011025" cy="667702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3" name="Google Shape;473;p15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474" name="Google Shape;474;p15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5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6" name="Google Shape;476;p15"/>
          <p:cNvSpPr txBox="1"/>
          <p:nvPr/>
        </p:nvSpPr>
        <p:spPr>
          <a:xfrm>
            <a:off x="859400" y="1375827"/>
            <a:ext cx="9841800" cy="46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Calibri"/>
              <a:buChar char="➢"/>
            </a:pP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As identified by the Model, people in </a:t>
            </a:r>
            <a:r>
              <a:rPr b="0" i="0" lang="en-US" sz="2400" u="none" cap="none" strike="noStrike">
                <a:solidFill>
                  <a:srgbClr val="222222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Manhattan </a:t>
            </a: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request Uber too frequently.</a:t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Uber must install more cabs in the area in order to meet the high demand.</a:t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Calibri"/>
              <a:buChar char="➢"/>
            </a:pP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Thursdays &amp; Fridays are busiest days for Uber.</a:t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Need more frequent cabs on these days.</a:t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Calibri"/>
              <a:buChar char="➢"/>
            </a:pP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Afternoon </a:t>
            </a: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&amp; Night demand more Uber rides.</a:t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People take cabs </a:t>
            </a: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for </a:t>
            </a: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ffices</a:t>
            </a:r>
            <a:r>
              <a:rPr b="0" i="0" lang="en-US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, night parties. Need higher Uber service during these peak hours.</a:t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grpSp>
        <p:nvGrpSpPr>
          <p:cNvPr id="96" name="Google Shape;96;p2"/>
          <p:cNvGrpSpPr/>
          <p:nvPr/>
        </p:nvGrpSpPr>
        <p:grpSpPr>
          <a:xfrm>
            <a:off x="7987860" y="2552064"/>
            <a:ext cx="1775705" cy="3292158"/>
            <a:chOff x="937772" y="247014"/>
            <a:chExt cx="1775705" cy="3292158"/>
          </a:xfrm>
        </p:grpSpPr>
        <p:sp>
          <p:nvSpPr>
            <p:cNvPr id="97" name="Google Shape;97;p2"/>
            <p:cNvSpPr/>
            <p:nvPr/>
          </p:nvSpPr>
          <p:spPr>
            <a:xfrm>
              <a:off x="1008800" y="323962"/>
              <a:ext cx="1704677" cy="532711"/>
            </a:xfrm>
            <a:prstGeom prst="rect">
              <a:avLst/>
            </a:prstGeom>
            <a:solidFill>
              <a:schemeClr val="lt1">
                <a:alpha val="40000"/>
              </a:schemeClr>
            </a:solidFill>
            <a:ln cap="flat" cmpd="sng" w="9525">
              <a:solidFill>
                <a:srgbClr val="4372C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 txBox="1"/>
            <p:nvPr/>
          </p:nvSpPr>
          <p:spPr>
            <a:xfrm>
              <a:off x="1008800" y="323962"/>
              <a:ext cx="1704677" cy="5327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360800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Importance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37772" y="247014"/>
              <a:ext cx="372898" cy="559347"/>
            </a:xfrm>
            <a:prstGeom prst="rect">
              <a:avLst/>
            </a:prstGeom>
            <a:solidFill>
              <a:srgbClr val="BFC8E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008800" y="994586"/>
              <a:ext cx="1704677" cy="532711"/>
            </a:xfrm>
            <a:prstGeom prst="rect">
              <a:avLst/>
            </a:prstGeom>
            <a:solidFill>
              <a:schemeClr val="lt1">
                <a:alpha val="40000"/>
              </a:schemeClr>
            </a:solidFill>
            <a:ln cap="flat" cmpd="sng" w="9525">
              <a:solidFill>
                <a:srgbClr val="4372C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 txBox="1"/>
            <p:nvPr/>
          </p:nvSpPr>
          <p:spPr>
            <a:xfrm>
              <a:off x="1008800" y="994586"/>
              <a:ext cx="1704677" cy="5327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360800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b="0" i="0" lang="en-US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Omportance</a:t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37772" y="917639"/>
              <a:ext cx="372898" cy="559347"/>
            </a:xfrm>
            <a:prstGeom prst="rect">
              <a:avLst/>
            </a:prstGeom>
            <a:solidFill>
              <a:srgbClr val="BFC8E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008800" y="1665211"/>
              <a:ext cx="1704677" cy="532711"/>
            </a:xfrm>
            <a:prstGeom prst="rect">
              <a:avLst/>
            </a:prstGeom>
            <a:solidFill>
              <a:schemeClr val="lt1">
                <a:alpha val="40000"/>
              </a:schemeClr>
            </a:solidFill>
            <a:ln cap="flat" cmpd="sng" w="9525">
              <a:solidFill>
                <a:srgbClr val="4372C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 txBox="1"/>
            <p:nvPr/>
          </p:nvSpPr>
          <p:spPr>
            <a:xfrm>
              <a:off x="1008800" y="1665211"/>
              <a:ext cx="1704677" cy="5327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360800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937772" y="1588264"/>
              <a:ext cx="372898" cy="559347"/>
            </a:xfrm>
            <a:prstGeom prst="rect">
              <a:avLst/>
            </a:prstGeom>
            <a:solidFill>
              <a:srgbClr val="BFC8E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008800" y="2335836"/>
              <a:ext cx="1704677" cy="532711"/>
            </a:xfrm>
            <a:prstGeom prst="rect">
              <a:avLst/>
            </a:prstGeom>
            <a:solidFill>
              <a:schemeClr val="lt1">
                <a:alpha val="40000"/>
              </a:schemeClr>
            </a:solidFill>
            <a:ln cap="flat" cmpd="sng" w="9525">
              <a:solidFill>
                <a:srgbClr val="4372C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 txBox="1"/>
            <p:nvPr/>
          </p:nvSpPr>
          <p:spPr>
            <a:xfrm>
              <a:off x="1008800" y="2335836"/>
              <a:ext cx="1704677" cy="5327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360800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937772" y="2258889"/>
              <a:ext cx="372898" cy="559347"/>
            </a:xfrm>
            <a:prstGeom prst="rect">
              <a:avLst/>
            </a:prstGeom>
            <a:solidFill>
              <a:srgbClr val="BFC8E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008800" y="3006461"/>
              <a:ext cx="1704677" cy="532711"/>
            </a:xfrm>
            <a:prstGeom prst="rect">
              <a:avLst/>
            </a:prstGeom>
            <a:solidFill>
              <a:schemeClr val="lt1">
                <a:alpha val="40000"/>
              </a:schemeClr>
            </a:solidFill>
            <a:ln cap="flat" cmpd="sng" w="9525">
              <a:solidFill>
                <a:srgbClr val="4372C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"/>
            <p:cNvSpPr txBox="1"/>
            <p:nvPr/>
          </p:nvSpPr>
          <p:spPr>
            <a:xfrm>
              <a:off x="1008800" y="3006461"/>
              <a:ext cx="1704677" cy="5327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2375" lIns="360800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37772" y="2929514"/>
              <a:ext cx="372898" cy="559347"/>
            </a:xfrm>
            <a:prstGeom prst="rect">
              <a:avLst/>
            </a:prstGeom>
            <a:solidFill>
              <a:srgbClr val="BFC8E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2" name="Google Shape;112;p2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"/>
          <p:cNvSpPr/>
          <p:nvPr/>
        </p:nvSpPr>
        <p:spPr>
          <a:xfrm>
            <a:off x="66675" y="95249"/>
            <a:ext cx="12011099" cy="66771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4" name="Google Shape;114;p2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115" name="Google Shape;115;p2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Motivation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" name="Google Shape;117;p2"/>
          <p:cNvSpPr txBox="1"/>
          <p:nvPr/>
        </p:nvSpPr>
        <p:spPr>
          <a:xfrm>
            <a:off x="776325" y="1578750"/>
            <a:ext cx="10591800" cy="39138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Uber is a popular ride-sharing company and makes innumerable rides everyday across the United States, especially in New York.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❖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However, some areas are frequently packed with uber vehicles while other places are not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❖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Demand varies based on Weekday and Hour of the day.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34225" y="3863575"/>
            <a:ext cx="4490450" cy="250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3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124" name="Google Shape;124;p3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1" i="0" lang="en-US" sz="2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Steps in identifying Uber demands :</a:t>
              </a:r>
              <a:endParaRPr b="1" i="0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" name="Google Shape;126;p3"/>
          <p:cNvGrpSpPr/>
          <p:nvPr/>
        </p:nvGrpSpPr>
        <p:grpSpPr>
          <a:xfrm rot="2555325">
            <a:off x="441754" y="872101"/>
            <a:ext cx="3564224" cy="3341949"/>
            <a:chOff x="506338" y="827390"/>
            <a:chExt cx="2715323" cy="2776199"/>
          </a:xfrm>
        </p:grpSpPr>
        <p:sp>
          <p:nvSpPr>
            <p:cNvPr id="127" name="Google Shape;127;p3"/>
            <p:cNvSpPr/>
            <p:nvPr/>
          </p:nvSpPr>
          <p:spPr>
            <a:xfrm rot="2700000">
              <a:off x="1498975" y="58075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"/>
            <p:cNvSpPr/>
            <p:nvPr/>
          </p:nvSpPr>
          <p:spPr>
            <a:xfrm rot="-2745936">
              <a:off x="719881" y="2777948"/>
              <a:ext cx="381023" cy="3677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509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i="0" sz="1600" u="none" cap="none" strike="noStrike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3"/>
            <p:cNvSpPr txBox="1"/>
            <p:nvPr/>
          </p:nvSpPr>
          <p:spPr>
            <a:xfrm rot="-2700000">
              <a:off x="714000" y="1810692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Gathering Uber Pickup data</a:t>
              </a:r>
              <a:endParaRPr b="1" i="0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" name="Google Shape;130;p3"/>
            <p:cNvSpPr txBox="1"/>
            <p:nvPr/>
          </p:nvSpPr>
          <p:spPr>
            <a:xfrm rot="-2700000">
              <a:off x="1094897" y="2230954"/>
              <a:ext cx="2203628" cy="6953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210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We have gathered uber data for six months and performed data exploration.</a:t>
              </a:r>
              <a:endParaRPr b="1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" name="Google Shape;131;p3"/>
          <p:cNvGrpSpPr/>
          <p:nvPr/>
        </p:nvGrpSpPr>
        <p:grpSpPr>
          <a:xfrm rot="2686208">
            <a:off x="4201154" y="2351845"/>
            <a:ext cx="3119146" cy="3279848"/>
            <a:chOff x="2976464" y="1800705"/>
            <a:chExt cx="3160270" cy="3155766"/>
          </a:xfrm>
        </p:grpSpPr>
        <p:sp>
          <p:nvSpPr>
            <p:cNvPr id="132" name="Google Shape;132;p3"/>
            <p:cNvSpPr/>
            <p:nvPr/>
          </p:nvSpPr>
          <p:spPr>
            <a:xfrm rot="2785796">
              <a:off x="4276073" y="1409150"/>
              <a:ext cx="561052" cy="3828084"/>
            </a:xfrm>
            <a:prstGeom prst="roundRect">
              <a:avLst>
                <a:gd fmla="val 46007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"/>
            <p:cNvSpPr/>
            <p:nvPr/>
          </p:nvSpPr>
          <p:spPr>
            <a:xfrm rot="-2773508">
              <a:off x="3189858" y="4180027"/>
              <a:ext cx="496078" cy="43820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509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i="0" sz="1600" u="none" cap="none" strike="noStrike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3"/>
            <p:cNvSpPr txBox="1"/>
            <p:nvPr/>
          </p:nvSpPr>
          <p:spPr>
            <a:xfrm rot="-2700000">
              <a:off x="3357986" y="3157871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Most popular pickup Locations</a:t>
              </a:r>
              <a:endParaRPr b="1" i="0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" name="Google Shape;135;p3"/>
            <p:cNvSpPr txBox="1"/>
            <p:nvPr/>
          </p:nvSpPr>
          <p:spPr>
            <a:xfrm rot="-2607128">
              <a:off x="3879952" y="3450930"/>
              <a:ext cx="2206766" cy="8651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210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We have used clustering to identify 10  most popular pickup Locations in NYC.</a:t>
              </a:r>
              <a:endParaRPr b="1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3"/>
          <p:cNvGrpSpPr/>
          <p:nvPr/>
        </p:nvGrpSpPr>
        <p:grpSpPr>
          <a:xfrm rot="2464358">
            <a:off x="7833588" y="3801463"/>
            <a:ext cx="3655159" cy="3236225"/>
            <a:chOff x="6184754" y="1803870"/>
            <a:chExt cx="2527092" cy="2671254"/>
          </a:xfrm>
        </p:grpSpPr>
        <p:sp>
          <p:nvSpPr>
            <p:cNvPr id="137" name="Google Shape;137;p3"/>
            <p:cNvSpPr/>
            <p:nvPr/>
          </p:nvSpPr>
          <p:spPr>
            <a:xfrm rot="2653160">
              <a:off x="7168047" y="1567595"/>
              <a:ext cx="560505" cy="3047563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3"/>
            <p:cNvSpPr/>
            <p:nvPr/>
          </p:nvSpPr>
          <p:spPr>
            <a:xfrm rot="-2672499">
              <a:off x="6344467" y="3770877"/>
              <a:ext cx="397760" cy="35478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509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i="0" sz="1600" u="none" cap="none" strike="noStrike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p3"/>
            <p:cNvSpPr txBox="1"/>
            <p:nvPr/>
          </p:nvSpPr>
          <p:spPr>
            <a:xfrm rot="-2763844">
              <a:off x="6433724" y="2788241"/>
              <a:ext cx="2284632" cy="3437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High demanding days and hours for Uber</a:t>
              </a:r>
              <a:endParaRPr b="1" i="0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p3"/>
            <p:cNvSpPr txBox="1"/>
            <p:nvPr/>
          </p:nvSpPr>
          <p:spPr>
            <a:xfrm rot="-2700000">
              <a:off x="6679834" y="3327264"/>
              <a:ext cx="202161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210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For the most popular pickup location we have found the peak days and hours for uber.</a:t>
              </a:r>
              <a:endParaRPr b="1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/>
          <p:nvPr>
            <p:ph type="title"/>
          </p:nvPr>
        </p:nvSpPr>
        <p:spPr>
          <a:xfrm>
            <a:off x="1042100" y="2631275"/>
            <a:ext cx="4638900" cy="378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160"/>
              <a:t>Using K means function in Sklearn library in python.</a:t>
            </a:r>
            <a:endParaRPr sz="216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60"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160"/>
              <a:t>10 Cluster Centroids (K = 10)  </a:t>
            </a:r>
            <a:endParaRPr sz="216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60"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160"/>
              <a:t>In the graph, the black dots represent the final K centroids predicted by the K means.</a:t>
            </a:r>
            <a:endParaRPr sz="216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60"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160"/>
              <a:t>The K Clusters show 10 areas in NYC with the highest Uber demands.</a:t>
            </a:r>
            <a:endParaRPr sz="216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216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216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216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216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216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2160"/>
          </a:p>
        </p:txBody>
      </p:sp>
      <p:sp>
        <p:nvSpPr>
          <p:cNvPr id="146" name="Google Shape;146;p5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grpSp>
        <p:nvGrpSpPr>
          <p:cNvPr id="147" name="Google Shape;147;p5"/>
          <p:cNvGrpSpPr/>
          <p:nvPr/>
        </p:nvGrpSpPr>
        <p:grpSpPr>
          <a:xfrm>
            <a:off x="825524" y="351860"/>
            <a:ext cx="7972425" cy="623610"/>
            <a:chOff x="0" y="11360"/>
            <a:chExt cx="7972425" cy="623610"/>
          </a:xfrm>
        </p:grpSpPr>
        <p:sp>
          <p:nvSpPr>
            <p:cNvPr id="148" name="Google Shape;148;p5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"/>
            <p:cNvSpPr txBox="1"/>
            <p:nvPr/>
          </p:nvSpPr>
          <p:spPr>
            <a:xfrm>
              <a:off x="30405" y="41765"/>
              <a:ext cx="7911600" cy="56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K means Clustering :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0" name="Google Shape;150;p5"/>
          <p:cNvPicPr preferRelativeResize="0"/>
          <p:nvPr/>
        </p:nvPicPr>
        <p:blipFill rotWithShape="1">
          <a:blip r:embed="rId3">
            <a:alphaModFix/>
          </a:blip>
          <a:srcRect b="0" l="0" r="10518" t="0"/>
          <a:stretch/>
        </p:blipFill>
        <p:spPr>
          <a:xfrm>
            <a:off x="5681000" y="1161300"/>
            <a:ext cx="6276475" cy="525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156" name="Google Shape;156;p6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157" name="Google Shape;157;p6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6"/>
          <p:cNvSpPr/>
          <p:nvPr/>
        </p:nvSpPr>
        <p:spPr>
          <a:xfrm>
            <a:off x="66675" y="95249"/>
            <a:ext cx="12011025" cy="667702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9" name="Google Shape;159;p6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160" name="Google Shape;160;p6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6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Borough identification with clustering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Image result for geopy api" id="162" name="Google Shape;16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85042" y="252784"/>
            <a:ext cx="2361292" cy="11812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ny boroughs map" id="163" name="Google Shape;16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0546" y="1626263"/>
            <a:ext cx="3784304" cy="4340039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6"/>
          <p:cNvSpPr txBox="1"/>
          <p:nvPr/>
        </p:nvSpPr>
        <p:spPr>
          <a:xfrm>
            <a:off x="4686300" y="2033081"/>
            <a:ext cx="4532312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Manhattan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Brooklyn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Bayswater,Queens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Marriott Laguardia Airport, Queens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Laguardia Place, Manhattan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Harvest Drive, Westchester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Newark, New Jersey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b="0" baseline="3000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Ave, Manhattan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Suffolk country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Kings, NY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903204" y="1558937"/>
            <a:ext cx="3057525" cy="415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171" name="Google Shape;171;p7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172" name="Google Shape;172;p7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7"/>
          <p:cNvSpPr/>
          <p:nvPr/>
        </p:nvSpPr>
        <p:spPr>
          <a:xfrm>
            <a:off x="66675" y="95249"/>
            <a:ext cx="12011025" cy="667702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4" name="Google Shape;174;p7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175" name="Google Shape;175;p7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7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Map Visualization of Uber major locations with Folium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" name="Google Shape;17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90803" y="1502297"/>
            <a:ext cx="8750762" cy="4927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graphicFrame>
        <p:nvGraphicFramePr>
          <p:cNvPr id="183" name="Google Shape;183;p8"/>
          <p:cNvGraphicFramePr/>
          <p:nvPr/>
        </p:nvGraphicFramePr>
        <p:xfrm>
          <a:off x="7050088" y="2305050"/>
          <a:ext cx="3651250" cy="3786188"/>
        </p:xfrm>
        <a:graphic>
          <a:graphicData uri="http://schemas.openxmlformats.org/drawingml/2006/chart">
            <c:chart r:id="rId3"/>
          </a:graphicData>
        </a:graphic>
      </p:graphicFrame>
      <p:pic>
        <p:nvPicPr>
          <p:cNvPr id="184" name="Google Shape;184;p8"/>
          <p:cNvPicPr preferRelativeResize="0"/>
          <p:nvPr/>
        </p:nvPicPr>
        <p:blipFill rotWithShape="1">
          <a:blip r:embed="rId4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8"/>
          <p:cNvSpPr/>
          <p:nvPr/>
        </p:nvSpPr>
        <p:spPr>
          <a:xfrm>
            <a:off x="90487" y="161309"/>
            <a:ext cx="12011099" cy="66771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8"/>
          <p:cNvGrpSpPr/>
          <p:nvPr/>
        </p:nvGrpSpPr>
        <p:grpSpPr>
          <a:xfrm>
            <a:off x="666749" y="576425"/>
            <a:ext cx="7972425" cy="636480"/>
            <a:chOff x="0" y="4925"/>
            <a:chExt cx="7972425" cy="636480"/>
          </a:xfrm>
        </p:grpSpPr>
        <p:sp>
          <p:nvSpPr>
            <p:cNvPr id="187" name="Google Shape;187;p8"/>
            <p:cNvSpPr/>
            <p:nvPr/>
          </p:nvSpPr>
          <p:spPr>
            <a:xfrm>
              <a:off x="0" y="4925"/>
              <a:ext cx="7972425" cy="63648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8"/>
            <p:cNvSpPr txBox="1"/>
            <p:nvPr/>
          </p:nvSpPr>
          <p:spPr>
            <a:xfrm>
              <a:off x="31070" y="35995"/>
              <a:ext cx="7910285" cy="5743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9525" lIns="129525" spcFirstLastPara="1" rIns="129525" wrap="square" tIns="12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400"/>
                <a:buFont typeface="Calibri"/>
                <a:buNone/>
              </a:pPr>
              <a:r>
                <a:rPr b="0" i="0" lang="en-US" sz="3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Demand Count of identified K-means clusters</a:t>
              </a:r>
              <a:endPara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89" name="Google Shape;189;p8"/>
          <p:cNvGraphicFramePr/>
          <p:nvPr/>
        </p:nvGraphicFramePr>
        <p:xfrm>
          <a:off x="889000" y="2295728"/>
          <a:ext cx="7302500" cy="3890230"/>
        </p:xfrm>
        <a:graphic>
          <a:graphicData uri="http://schemas.openxmlformats.org/drawingml/2006/chart">
            <c:chart r:id="rId5"/>
          </a:graphicData>
        </a:graphic>
      </p:graphicFrame>
      <p:grpSp>
        <p:nvGrpSpPr>
          <p:cNvPr id="190" name="Google Shape;190;p8"/>
          <p:cNvGrpSpPr/>
          <p:nvPr/>
        </p:nvGrpSpPr>
        <p:grpSpPr>
          <a:xfrm>
            <a:off x="4044055" y="1378394"/>
            <a:ext cx="5514458" cy="1452587"/>
            <a:chOff x="3886575" y="1703742"/>
            <a:chExt cx="5514458" cy="1452587"/>
          </a:xfrm>
        </p:grpSpPr>
        <p:grpSp>
          <p:nvGrpSpPr>
            <p:cNvPr id="191" name="Google Shape;191;p8"/>
            <p:cNvGrpSpPr/>
            <p:nvPr/>
          </p:nvGrpSpPr>
          <p:grpSpPr>
            <a:xfrm>
              <a:off x="3886575" y="1703742"/>
              <a:ext cx="5514458" cy="1452587"/>
              <a:chOff x="3886575" y="1703742"/>
              <a:chExt cx="5514458" cy="1452587"/>
            </a:xfrm>
          </p:grpSpPr>
          <p:sp>
            <p:nvSpPr>
              <p:cNvPr id="192" name="Google Shape;192;p8"/>
              <p:cNvSpPr/>
              <p:nvPr/>
            </p:nvSpPr>
            <p:spPr>
              <a:xfrm>
                <a:off x="6648308" y="1703742"/>
                <a:ext cx="2752725" cy="591986"/>
              </a:xfrm>
              <a:prstGeom prst="roundRect">
                <a:avLst>
                  <a:gd fmla="val 16667" name="adj"/>
                </a:avLst>
              </a:prstGeom>
              <a:solidFill>
                <a:srgbClr val="FFC000"/>
              </a:solidFill>
              <a:ln>
                <a:noFill/>
              </a:ln>
              <a:effectLst>
                <a:outerShdw blurRad="107950" algn="ctr" dir="5400000" dist="12700">
                  <a:srgbClr val="000000"/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93" name="Google Shape;193;p8"/>
              <p:cNvCxnSpPr/>
              <p:nvPr/>
            </p:nvCxnSpPr>
            <p:spPr>
              <a:xfrm flipH="1">
                <a:off x="3886575" y="2088029"/>
                <a:ext cx="2733300" cy="1068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med" w="med" type="triangle"/>
              </a:ln>
            </p:spPr>
          </p:cxnSp>
        </p:grpSp>
        <p:sp>
          <p:nvSpPr>
            <p:cNvPr id="194" name="Google Shape;194;p8"/>
            <p:cNvSpPr txBox="1"/>
            <p:nvPr/>
          </p:nvSpPr>
          <p:spPr>
            <a:xfrm>
              <a:off x="6863415" y="1858060"/>
              <a:ext cx="2318685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Manhattan</a:t>
              </a:r>
              <a:endPara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" name="Google Shape;195;p8"/>
          <p:cNvGrpSpPr/>
          <p:nvPr/>
        </p:nvGrpSpPr>
        <p:grpSpPr>
          <a:xfrm>
            <a:off x="6356724" y="2382619"/>
            <a:ext cx="4957724" cy="2223686"/>
            <a:chOff x="5879204" y="2535019"/>
            <a:chExt cx="4957724" cy="2223686"/>
          </a:xfrm>
        </p:grpSpPr>
        <p:sp>
          <p:nvSpPr>
            <p:cNvPr id="196" name="Google Shape;196;p8"/>
            <p:cNvSpPr/>
            <p:nvPr/>
          </p:nvSpPr>
          <p:spPr>
            <a:xfrm>
              <a:off x="8084203" y="2535019"/>
              <a:ext cx="2752725" cy="591986"/>
            </a:xfrm>
            <a:prstGeom prst="roundRect">
              <a:avLst>
                <a:gd fmla="val 16667" name="adj"/>
              </a:avLst>
            </a:prstGeom>
            <a:solidFill>
              <a:srgbClr val="FFC000"/>
            </a:solidFill>
            <a:ln>
              <a:noFill/>
            </a:ln>
            <a:effectLst>
              <a:outerShdw blurRad="107950" algn="ctr" dir="5400000" dist="12700">
                <a:srgbClr val="000000"/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97" name="Google Shape;197;p8"/>
            <p:cNvCxnSpPr/>
            <p:nvPr/>
          </p:nvCxnSpPr>
          <p:spPr>
            <a:xfrm flipH="1">
              <a:off x="5879204" y="3127005"/>
              <a:ext cx="2205000" cy="1631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198" name="Google Shape;198;p8"/>
            <p:cNvSpPr txBox="1"/>
            <p:nvPr/>
          </p:nvSpPr>
          <p:spPr>
            <a:xfrm>
              <a:off x="8235015" y="2646346"/>
              <a:ext cx="23187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Brooklyn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" name="Google Shape;199;p8"/>
          <p:cNvGrpSpPr/>
          <p:nvPr/>
        </p:nvGrpSpPr>
        <p:grpSpPr>
          <a:xfrm>
            <a:off x="7532620" y="3408680"/>
            <a:ext cx="4303781" cy="1632890"/>
            <a:chOff x="7207500" y="3429000"/>
            <a:chExt cx="4303781" cy="1632890"/>
          </a:xfrm>
        </p:grpSpPr>
        <p:sp>
          <p:nvSpPr>
            <p:cNvPr id="200" name="Google Shape;200;p8"/>
            <p:cNvSpPr/>
            <p:nvPr/>
          </p:nvSpPr>
          <p:spPr>
            <a:xfrm>
              <a:off x="9105901" y="3429000"/>
              <a:ext cx="2405380" cy="591986"/>
            </a:xfrm>
            <a:prstGeom prst="roundRect">
              <a:avLst>
                <a:gd fmla="val 16667" name="adj"/>
              </a:avLst>
            </a:prstGeom>
            <a:solidFill>
              <a:srgbClr val="FFC000"/>
            </a:solidFill>
            <a:ln>
              <a:noFill/>
            </a:ln>
            <a:effectLst>
              <a:outerShdw blurRad="107950" algn="ctr" dir="5400000" dist="12700">
                <a:srgbClr val="000000"/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1" name="Google Shape;201;p8"/>
            <p:cNvCxnSpPr/>
            <p:nvPr/>
          </p:nvCxnSpPr>
          <p:spPr>
            <a:xfrm flipH="1">
              <a:off x="7207500" y="3761690"/>
              <a:ext cx="1898400" cy="13002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202" name="Google Shape;202;p8"/>
            <p:cNvSpPr txBox="1"/>
            <p:nvPr/>
          </p:nvSpPr>
          <p:spPr>
            <a:xfrm>
              <a:off x="9099082" y="3514348"/>
              <a:ext cx="2318685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New Jersey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208" name="Google Shape;208;p9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209" name="Google Shape;209;p9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9"/>
          <p:cNvSpPr/>
          <p:nvPr/>
        </p:nvSpPr>
        <p:spPr>
          <a:xfrm>
            <a:off x="66675" y="95249"/>
            <a:ext cx="12011025" cy="667702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212" name="Google Shape;212;p9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9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Hierarchical clustering for sub locations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" name="Google Shape;214;p9"/>
          <p:cNvGrpSpPr/>
          <p:nvPr/>
        </p:nvGrpSpPr>
        <p:grpSpPr>
          <a:xfrm>
            <a:off x="1661285" y="1401525"/>
            <a:ext cx="4014232" cy="5183083"/>
            <a:chOff x="3801856" y="1639"/>
            <a:chExt cx="4014232" cy="5183083"/>
          </a:xfrm>
        </p:grpSpPr>
        <p:sp>
          <p:nvSpPr>
            <p:cNvPr id="215" name="Google Shape;215;p9"/>
            <p:cNvSpPr/>
            <p:nvPr/>
          </p:nvSpPr>
          <p:spPr>
            <a:xfrm>
              <a:off x="4982513" y="2972351"/>
              <a:ext cx="236131" cy="203232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16" name="Google Shape;216;p9"/>
            <p:cNvSpPr/>
            <p:nvPr/>
          </p:nvSpPr>
          <p:spPr>
            <a:xfrm>
              <a:off x="4982513" y="2972351"/>
              <a:ext cx="236131" cy="152463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17" name="Google Shape;217;p9"/>
            <p:cNvSpPr/>
            <p:nvPr/>
          </p:nvSpPr>
          <p:spPr>
            <a:xfrm>
              <a:off x="4982513" y="2972351"/>
              <a:ext cx="236131" cy="1016956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18" name="Google Shape;218;p9"/>
            <p:cNvSpPr/>
            <p:nvPr/>
          </p:nvSpPr>
          <p:spPr>
            <a:xfrm>
              <a:off x="4982513" y="2972351"/>
              <a:ext cx="236131" cy="50927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19" name="Google Shape;219;p9"/>
            <p:cNvSpPr/>
            <p:nvPr/>
          </p:nvSpPr>
          <p:spPr>
            <a:xfrm>
              <a:off x="4982513" y="2926631"/>
              <a:ext cx="236131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60000" y="60000"/>
                  </a:lnTo>
                  <a:lnTo>
                    <a:pt x="60000" y="62088"/>
                  </a:lnTo>
                  <a:lnTo>
                    <a:pt x="120000" y="62088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0" name="Google Shape;220;p9"/>
            <p:cNvSpPr/>
            <p:nvPr/>
          </p:nvSpPr>
          <p:spPr>
            <a:xfrm>
              <a:off x="6399301" y="2466260"/>
              <a:ext cx="236131" cy="228457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1" name="Google Shape;221;p9"/>
            <p:cNvSpPr/>
            <p:nvPr/>
          </p:nvSpPr>
          <p:spPr>
            <a:xfrm>
              <a:off x="6399301" y="2466260"/>
              <a:ext cx="236131" cy="177688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2" name="Google Shape;222;p9"/>
            <p:cNvSpPr/>
            <p:nvPr/>
          </p:nvSpPr>
          <p:spPr>
            <a:xfrm>
              <a:off x="6399301" y="2466260"/>
              <a:ext cx="236131" cy="1269205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3" name="Google Shape;223;p9"/>
            <p:cNvSpPr/>
            <p:nvPr/>
          </p:nvSpPr>
          <p:spPr>
            <a:xfrm>
              <a:off x="6399301" y="2466260"/>
              <a:ext cx="236131" cy="761523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4" name="Google Shape;224;p9"/>
            <p:cNvSpPr/>
            <p:nvPr/>
          </p:nvSpPr>
          <p:spPr>
            <a:xfrm>
              <a:off x="6399301" y="2466260"/>
              <a:ext cx="236131" cy="25384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5" name="Google Shape;225;p9"/>
            <p:cNvSpPr/>
            <p:nvPr/>
          </p:nvSpPr>
          <p:spPr>
            <a:xfrm>
              <a:off x="6399301" y="2212419"/>
              <a:ext cx="236131" cy="253841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6" name="Google Shape;226;p9"/>
            <p:cNvSpPr/>
            <p:nvPr/>
          </p:nvSpPr>
          <p:spPr>
            <a:xfrm>
              <a:off x="6399301" y="1704737"/>
              <a:ext cx="236131" cy="761523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7" name="Google Shape;227;p9"/>
            <p:cNvSpPr/>
            <p:nvPr/>
          </p:nvSpPr>
          <p:spPr>
            <a:xfrm>
              <a:off x="6399301" y="1197054"/>
              <a:ext cx="236131" cy="1269205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8" name="Google Shape;228;p9"/>
            <p:cNvSpPr/>
            <p:nvPr/>
          </p:nvSpPr>
          <p:spPr>
            <a:xfrm>
              <a:off x="6399301" y="689372"/>
              <a:ext cx="236131" cy="1776888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29" name="Google Shape;229;p9"/>
            <p:cNvSpPr/>
            <p:nvPr/>
          </p:nvSpPr>
          <p:spPr>
            <a:xfrm>
              <a:off x="6399301" y="181690"/>
              <a:ext cx="236131" cy="228457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30" name="Google Shape;230;p9"/>
            <p:cNvSpPr/>
            <p:nvPr/>
          </p:nvSpPr>
          <p:spPr>
            <a:xfrm>
              <a:off x="4982513" y="2466260"/>
              <a:ext cx="236131" cy="50609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31" name="Google Shape;231;p9"/>
            <p:cNvSpPr/>
            <p:nvPr/>
          </p:nvSpPr>
          <p:spPr>
            <a:xfrm>
              <a:off x="4982513" y="1958578"/>
              <a:ext cx="236131" cy="1013773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32" name="Google Shape;232;p9"/>
            <p:cNvSpPr/>
            <p:nvPr/>
          </p:nvSpPr>
          <p:spPr>
            <a:xfrm>
              <a:off x="4982513" y="1450896"/>
              <a:ext cx="236131" cy="1521455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33" name="Google Shape;233;p9"/>
            <p:cNvSpPr/>
            <p:nvPr/>
          </p:nvSpPr>
          <p:spPr>
            <a:xfrm>
              <a:off x="4982513" y="943213"/>
              <a:ext cx="236131" cy="2029137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34" name="Google Shape;234;p9"/>
            <p:cNvSpPr/>
            <p:nvPr/>
          </p:nvSpPr>
          <p:spPr>
            <a:xfrm>
              <a:off x="3801856" y="2792301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9"/>
            <p:cNvSpPr txBox="1"/>
            <p:nvPr/>
          </p:nvSpPr>
          <p:spPr>
            <a:xfrm>
              <a:off x="3801856" y="2792301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NYC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5218644" y="763163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9"/>
            <p:cNvSpPr txBox="1"/>
            <p:nvPr/>
          </p:nvSpPr>
          <p:spPr>
            <a:xfrm>
              <a:off x="5218644" y="763163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Manhatten part1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5218644" y="1270845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9"/>
            <p:cNvSpPr txBox="1"/>
            <p:nvPr/>
          </p:nvSpPr>
          <p:spPr>
            <a:xfrm>
              <a:off x="5218644" y="1270845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Brooklyn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5218644" y="1778528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9"/>
            <p:cNvSpPr txBox="1"/>
            <p:nvPr/>
          </p:nvSpPr>
          <p:spPr>
            <a:xfrm>
              <a:off x="5218644" y="1778528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Queens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5218644" y="2286210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9"/>
            <p:cNvSpPr txBox="1"/>
            <p:nvPr/>
          </p:nvSpPr>
          <p:spPr>
            <a:xfrm>
              <a:off x="5218644" y="2286210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Manhatten part2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35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6635432" y="1639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9"/>
            <p:cNvSpPr txBox="1"/>
            <p:nvPr/>
          </p:nvSpPr>
          <p:spPr>
            <a:xfrm>
              <a:off x="6635432" y="1639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6635432" y="509322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9"/>
            <p:cNvSpPr txBox="1"/>
            <p:nvPr/>
          </p:nvSpPr>
          <p:spPr>
            <a:xfrm>
              <a:off x="6635432" y="509322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6635432" y="1017004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9"/>
            <p:cNvSpPr txBox="1"/>
            <p:nvPr/>
          </p:nvSpPr>
          <p:spPr>
            <a:xfrm>
              <a:off x="6635432" y="1017004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6635432" y="1524687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9"/>
            <p:cNvSpPr txBox="1"/>
            <p:nvPr/>
          </p:nvSpPr>
          <p:spPr>
            <a:xfrm>
              <a:off x="6635432" y="1524687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6635432" y="2032369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9"/>
            <p:cNvSpPr txBox="1"/>
            <p:nvPr/>
          </p:nvSpPr>
          <p:spPr>
            <a:xfrm>
              <a:off x="6635432" y="2032369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6635432" y="2540051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9"/>
            <p:cNvSpPr txBox="1"/>
            <p:nvPr/>
          </p:nvSpPr>
          <p:spPr>
            <a:xfrm>
              <a:off x="6635432" y="2540051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6635432" y="3047734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9"/>
            <p:cNvSpPr txBox="1"/>
            <p:nvPr/>
          </p:nvSpPr>
          <p:spPr>
            <a:xfrm>
              <a:off x="6635432" y="3047734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6635432" y="3555416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9"/>
            <p:cNvSpPr txBox="1"/>
            <p:nvPr/>
          </p:nvSpPr>
          <p:spPr>
            <a:xfrm>
              <a:off x="6635432" y="3555416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6635432" y="4063099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9"/>
            <p:cNvSpPr txBox="1"/>
            <p:nvPr/>
          </p:nvSpPr>
          <p:spPr>
            <a:xfrm>
              <a:off x="6635432" y="4063099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6635432" y="4570781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9"/>
            <p:cNvSpPr txBox="1"/>
            <p:nvPr/>
          </p:nvSpPr>
          <p:spPr>
            <a:xfrm>
              <a:off x="6635432" y="4570781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35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5218644" y="2793893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9"/>
            <p:cNvSpPr txBox="1"/>
            <p:nvPr/>
          </p:nvSpPr>
          <p:spPr>
            <a:xfrm>
              <a:off x="5218644" y="2793893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New Jersey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5218644" y="3301575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9"/>
            <p:cNvSpPr txBox="1"/>
            <p:nvPr/>
          </p:nvSpPr>
          <p:spPr>
            <a:xfrm>
              <a:off x="5218644" y="3301575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Suffolk</a:t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5218644" y="3809257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9"/>
            <p:cNvSpPr txBox="1"/>
            <p:nvPr/>
          </p:nvSpPr>
          <p:spPr>
            <a:xfrm>
              <a:off x="5218644" y="3809257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5ht Ave Manhatten</a:t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5218644" y="4316940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9"/>
            <p:cNvSpPr txBox="1"/>
            <p:nvPr/>
          </p:nvSpPr>
          <p:spPr>
            <a:xfrm>
              <a:off x="5218644" y="4316940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Kings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5218644" y="4824622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9"/>
            <p:cNvSpPr txBox="1"/>
            <p:nvPr/>
          </p:nvSpPr>
          <p:spPr>
            <a:xfrm>
              <a:off x="5218644" y="4824622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Westchester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4" name="Google Shape;274;p9"/>
          <p:cNvSpPr/>
          <p:nvPr/>
        </p:nvSpPr>
        <p:spPr>
          <a:xfrm>
            <a:off x="2851355" y="1401536"/>
            <a:ext cx="4424400" cy="528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0"/>
          <p:cNvSpPr txBox="1"/>
          <p:nvPr>
            <p:ph type="title"/>
          </p:nvPr>
        </p:nvSpPr>
        <p:spPr>
          <a:xfrm>
            <a:off x="4373204" y="229216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280" name="Google Shape;280;p10"/>
          <p:cNvSpPr txBox="1"/>
          <p:nvPr>
            <p:ph idx="1" type="body"/>
          </p:nvPr>
        </p:nvSpPr>
        <p:spPr>
          <a:xfrm>
            <a:off x="7049731" y="2305211"/>
            <a:ext cx="3651466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281" name="Google Shape;281;p10"/>
          <p:cNvPicPr preferRelativeResize="0"/>
          <p:nvPr/>
        </p:nvPicPr>
        <p:blipFill rotWithShape="1">
          <a:blip r:embed="rId3">
            <a:alphaModFix/>
          </a:blip>
          <a:srcRect b="4578" l="0" r="1" t="4622"/>
          <a:stretch/>
        </p:blipFill>
        <p:spPr>
          <a:xfrm>
            <a:off x="3534225" y="5410038"/>
            <a:ext cx="428176" cy="38877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0"/>
          <p:cNvSpPr/>
          <p:nvPr/>
        </p:nvSpPr>
        <p:spPr>
          <a:xfrm>
            <a:off x="66675" y="95249"/>
            <a:ext cx="12011025" cy="667702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3" name="Google Shape;283;p10"/>
          <p:cNvGrpSpPr/>
          <p:nvPr/>
        </p:nvGrpSpPr>
        <p:grpSpPr>
          <a:xfrm>
            <a:off x="666749" y="582860"/>
            <a:ext cx="7972425" cy="623610"/>
            <a:chOff x="0" y="11360"/>
            <a:chExt cx="7972425" cy="623610"/>
          </a:xfrm>
        </p:grpSpPr>
        <p:sp>
          <p:nvSpPr>
            <p:cNvPr id="284" name="Google Shape;284;p10"/>
            <p:cNvSpPr/>
            <p:nvPr/>
          </p:nvSpPr>
          <p:spPr>
            <a:xfrm>
              <a:off x="0" y="11360"/>
              <a:ext cx="7972425" cy="623610"/>
            </a:xfrm>
            <a:prstGeom prst="roundRect">
              <a:avLst>
                <a:gd fmla="val 16667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0"/>
            <p:cNvSpPr txBox="1"/>
            <p:nvPr/>
          </p:nvSpPr>
          <p:spPr>
            <a:xfrm>
              <a:off x="30442" y="41802"/>
              <a:ext cx="7911541" cy="5627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Hierarchical clustering for sub locations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" name="Google Shape;286;p10"/>
          <p:cNvGrpSpPr/>
          <p:nvPr/>
        </p:nvGrpSpPr>
        <p:grpSpPr>
          <a:xfrm>
            <a:off x="1661285" y="1401525"/>
            <a:ext cx="4014232" cy="5183083"/>
            <a:chOff x="3801856" y="1639"/>
            <a:chExt cx="4014232" cy="5183083"/>
          </a:xfrm>
        </p:grpSpPr>
        <p:sp>
          <p:nvSpPr>
            <p:cNvPr id="287" name="Google Shape;287;p10"/>
            <p:cNvSpPr/>
            <p:nvPr/>
          </p:nvSpPr>
          <p:spPr>
            <a:xfrm>
              <a:off x="4982513" y="2972351"/>
              <a:ext cx="236131" cy="203232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88" name="Google Shape;288;p10"/>
            <p:cNvSpPr/>
            <p:nvPr/>
          </p:nvSpPr>
          <p:spPr>
            <a:xfrm>
              <a:off x="4982513" y="2972351"/>
              <a:ext cx="236131" cy="152463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89" name="Google Shape;289;p10"/>
            <p:cNvSpPr/>
            <p:nvPr/>
          </p:nvSpPr>
          <p:spPr>
            <a:xfrm>
              <a:off x="4982513" y="2972351"/>
              <a:ext cx="236131" cy="1016956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0" name="Google Shape;290;p10"/>
            <p:cNvSpPr/>
            <p:nvPr/>
          </p:nvSpPr>
          <p:spPr>
            <a:xfrm>
              <a:off x="4982513" y="2972351"/>
              <a:ext cx="236131" cy="50927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1" name="Google Shape;291;p10"/>
            <p:cNvSpPr/>
            <p:nvPr/>
          </p:nvSpPr>
          <p:spPr>
            <a:xfrm>
              <a:off x="4982513" y="2926631"/>
              <a:ext cx="236131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60000" y="60000"/>
                  </a:lnTo>
                  <a:lnTo>
                    <a:pt x="60000" y="62088"/>
                  </a:lnTo>
                  <a:lnTo>
                    <a:pt x="120000" y="62088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2" name="Google Shape;292;p10"/>
            <p:cNvSpPr/>
            <p:nvPr/>
          </p:nvSpPr>
          <p:spPr>
            <a:xfrm>
              <a:off x="6399301" y="2466260"/>
              <a:ext cx="236131" cy="228457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3" name="Google Shape;293;p10"/>
            <p:cNvSpPr/>
            <p:nvPr/>
          </p:nvSpPr>
          <p:spPr>
            <a:xfrm>
              <a:off x="6399301" y="2466260"/>
              <a:ext cx="236131" cy="177688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4" name="Google Shape;294;p10"/>
            <p:cNvSpPr/>
            <p:nvPr/>
          </p:nvSpPr>
          <p:spPr>
            <a:xfrm>
              <a:off x="6399301" y="2466260"/>
              <a:ext cx="236131" cy="1269205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5" name="Google Shape;295;p10"/>
            <p:cNvSpPr/>
            <p:nvPr/>
          </p:nvSpPr>
          <p:spPr>
            <a:xfrm>
              <a:off x="6399301" y="2466260"/>
              <a:ext cx="236131" cy="761523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6" name="Google Shape;296;p10"/>
            <p:cNvSpPr/>
            <p:nvPr/>
          </p:nvSpPr>
          <p:spPr>
            <a:xfrm>
              <a:off x="6399301" y="2466260"/>
              <a:ext cx="236131" cy="25384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0000" y="0"/>
                  </a:lnTo>
                  <a:lnTo>
                    <a:pt x="6000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7" name="Google Shape;297;p10"/>
            <p:cNvSpPr/>
            <p:nvPr/>
          </p:nvSpPr>
          <p:spPr>
            <a:xfrm>
              <a:off x="6399301" y="2212419"/>
              <a:ext cx="236131" cy="253841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8" name="Google Shape;298;p10"/>
            <p:cNvSpPr/>
            <p:nvPr/>
          </p:nvSpPr>
          <p:spPr>
            <a:xfrm>
              <a:off x="6399301" y="1704737"/>
              <a:ext cx="236131" cy="761523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299" name="Google Shape;299;p10"/>
            <p:cNvSpPr/>
            <p:nvPr/>
          </p:nvSpPr>
          <p:spPr>
            <a:xfrm>
              <a:off x="6399301" y="1197054"/>
              <a:ext cx="236131" cy="1269205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00" name="Google Shape;300;p10"/>
            <p:cNvSpPr/>
            <p:nvPr/>
          </p:nvSpPr>
          <p:spPr>
            <a:xfrm>
              <a:off x="6399301" y="689372"/>
              <a:ext cx="236131" cy="1776888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01" name="Google Shape;301;p10"/>
            <p:cNvSpPr/>
            <p:nvPr/>
          </p:nvSpPr>
          <p:spPr>
            <a:xfrm>
              <a:off x="6399301" y="181690"/>
              <a:ext cx="236131" cy="228457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02" name="Google Shape;302;p10"/>
            <p:cNvSpPr/>
            <p:nvPr/>
          </p:nvSpPr>
          <p:spPr>
            <a:xfrm>
              <a:off x="4982513" y="2466260"/>
              <a:ext cx="236131" cy="50609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03" name="Google Shape;303;p10"/>
            <p:cNvSpPr/>
            <p:nvPr/>
          </p:nvSpPr>
          <p:spPr>
            <a:xfrm>
              <a:off x="4982513" y="1958578"/>
              <a:ext cx="236131" cy="1013773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04" name="Google Shape;304;p10"/>
            <p:cNvSpPr/>
            <p:nvPr/>
          </p:nvSpPr>
          <p:spPr>
            <a:xfrm>
              <a:off x="4982513" y="1450896"/>
              <a:ext cx="236131" cy="1521455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05" name="Google Shape;305;p10"/>
            <p:cNvSpPr/>
            <p:nvPr/>
          </p:nvSpPr>
          <p:spPr>
            <a:xfrm>
              <a:off x="4982513" y="943213"/>
              <a:ext cx="236131" cy="2029137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lnTo>
                    <a:pt x="60000" y="120000"/>
                  </a:lnTo>
                  <a:lnTo>
                    <a:pt x="60000" y="0"/>
                  </a:lnTo>
                  <a:lnTo>
                    <a:pt x="120000" y="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306" name="Google Shape;306;p10"/>
            <p:cNvSpPr/>
            <p:nvPr/>
          </p:nvSpPr>
          <p:spPr>
            <a:xfrm>
              <a:off x="3801856" y="2792301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0"/>
            <p:cNvSpPr txBox="1"/>
            <p:nvPr/>
          </p:nvSpPr>
          <p:spPr>
            <a:xfrm>
              <a:off x="3801856" y="2792301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NYC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0"/>
            <p:cNvSpPr/>
            <p:nvPr/>
          </p:nvSpPr>
          <p:spPr>
            <a:xfrm>
              <a:off x="5218644" y="763163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0"/>
            <p:cNvSpPr txBox="1"/>
            <p:nvPr/>
          </p:nvSpPr>
          <p:spPr>
            <a:xfrm>
              <a:off x="5218644" y="763163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Manhattan part1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5218644" y="1270845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0"/>
            <p:cNvSpPr txBox="1"/>
            <p:nvPr/>
          </p:nvSpPr>
          <p:spPr>
            <a:xfrm>
              <a:off x="5218644" y="1270845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Brooklyn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0"/>
            <p:cNvSpPr/>
            <p:nvPr/>
          </p:nvSpPr>
          <p:spPr>
            <a:xfrm>
              <a:off x="5218644" y="1778528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0"/>
            <p:cNvSpPr txBox="1"/>
            <p:nvPr/>
          </p:nvSpPr>
          <p:spPr>
            <a:xfrm>
              <a:off x="5218644" y="1778528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Queens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5218644" y="2286210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0"/>
            <p:cNvSpPr txBox="1"/>
            <p:nvPr/>
          </p:nvSpPr>
          <p:spPr>
            <a:xfrm>
              <a:off x="5218644" y="2286210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Manhattan part2</a:t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10"/>
            <p:cNvSpPr/>
            <p:nvPr/>
          </p:nvSpPr>
          <p:spPr>
            <a:xfrm>
              <a:off x="6635432" y="1639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0"/>
            <p:cNvSpPr txBox="1"/>
            <p:nvPr/>
          </p:nvSpPr>
          <p:spPr>
            <a:xfrm>
              <a:off x="6635432" y="1639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10"/>
            <p:cNvSpPr/>
            <p:nvPr/>
          </p:nvSpPr>
          <p:spPr>
            <a:xfrm>
              <a:off x="6635432" y="509322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0"/>
            <p:cNvSpPr txBox="1"/>
            <p:nvPr/>
          </p:nvSpPr>
          <p:spPr>
            <a:xfrm>
              <a:off x="6635432" y="509322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10"/>
            <p:cNvSpPr/>
            <p:nvPr/>
          </p:nvSpPr>
          <p:spPr>
            <a:xfrm>
              <a:off x="6635432" y="1017004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0"/>
            <p:cNvSpPr txBox="1"/>
            <p:nvPr/>
          </p:nvSpPr>
          <p:spPr>
            <a:xfrm>
              <a:off x="6635432" y="1017004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0"/>
            <p:cNvSpPr/>
            <p:nvPr/>
          </p:nvSpPr>
          <p:spPr>
            <a:xfrm>
              <a:off x="6635432" y="1524687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0"/>
            <p:cNvSpPr txBox="1"/>
            <p:nvPr/>
          </p:nvSpPr>
          <p:spPr>
            <a:xfrm>
              <a:off x="6635432" y="1524687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10"/>
            <p:cNvSpPr/>
            <p:nvPr/>
          </p:nvSpPr>
          <p:spPr>
            <a:xfrm>
              <a:off x="6635432" y="2032369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0"/>
            <p:cNvSpPr txBox="1"/>
            <p:nvPr/>
          </p:nvSpPr>
          <p:spPr>
            <a:xfrm>
              <a:off x="6635432" y="2032369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10"/>
            <p:cNvSpPr/>
            <p:nvPr/>
          </p:nvSpPr>
          <p:spPr>
            <a:xfrm>
              <a:off x="6635432" y="2540051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0"/>
            <p:cNvSpPr txBox="1"/>
            <p:nvPr/>
          </p:nvSpPr>
          <p:spPr>
            <a:xfrm>
              <a:off x="6635432" y="2540051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0"/>
            <p:cNvSpPr/>
            <p:nvPr/>
          </p:nvSpPr>
          <p:spPr>
            <a:xfrm>
              <a:off x="6635432" y="3047734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0"/>
            <p:cNvSpPr txBox="1"/>
            <p:nvPr/>
          </p:nvSpPr>
          <p:spPr>
            <a:xfrm>
              <a:off x="6635432" y="3047734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0"/>
            <p:cNvSpPr/>
            <p:nvPr/>
          </p:nvSpPr>
          <p:spPr>
            <a:xfrm>
              <a:off x="6635432" y="3555416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0"/>
            <p:cNvSpPr txBox="1"/>
            <p:nvPr/>
          </p:nvSpPr>
          <p:spPr>
            <a:xfrm>
              <a:off x="6635432" y="3555416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10"/>
            <p:cNvSpPr/>
            <p:nvPr/>
          </p:nvSpPr>
          <p:spPr>
            <a:xfrm>
              <a:off x="6635432" y="4063099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0"/>
            <p:cNvSpPr txBox="1"/>
            <p:nvPr/>
          </p:nvSpPr>
          <p:spPr>
            <a:xfrm>
              <a:off x="6635432" y="4063099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10"/>
            <p:cNvSpPr/>
            <p:nvPr/>
          </p:nvSpPr>
          <p:spPr>
            <a:xfrm>
              <a:off x="6635432" y="4570781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0"/>
            <p:cNvSpPr txBox="1"/>
            <p:nvPr/>
          </p:nvSpPr>
          <p:spPr>
            <a:xfrm>
              <a:off x="6635432" y="4570781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35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r>
                <a:t/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0"/>
            <p:cNvSpPr/>
            <p:nvPr/>
          </p:nvSpPr>
          <p:spPr>
            <a:xfrm>
              <a:off x="5218644" y="2793893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0"/>
            <p:cNvSpPr txBox="1"/>
            <p:nvPr/>
          </p:nvSpPr>
          <p:spPr>
            <a:xfrm>
              <a:off x="5218644" y="2793893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New Jersey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0"/>
            <p:cNvSpPr/>
            <p:nvPr/>
          </p:nvSpPr>
          <p:spPr>
            <a:xfrm>
              <a:off x="5218644" y="3301575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0"/>
            <p:cNvSpPr txBox="1"/>
            <p:nvPr/>
          </p:nvSpPr>
          <p:spPr>
            <a:xfrm>
              <a:off x="5218644" y="3301575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Suffolk</a:t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10"/>
            <p:cNvSpPr/>
            <p:nvPr/>
          </p:nvSpPr>
          <p:spPr>
            <a:xfrm>
              <a:off x="5218644" y="3809257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0"/>
            <p:cNvSpPr txBox="1"/>
            <p:nvPr/>
          </p:nvSpPr>
          <p:spPr>
            <a:xfrm>
              <a:off x="5218644" y="3809257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5ht Ave Manhattan</a:t>
              </a:r>
              <a:endPara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10"/>
            <p:cNvSpPr/>
            <p:nvPr/>
          </p:nvSpPr>
          <p:spPr>
            <a:xfrm>
              <a:off x="5218644" y="4316940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0"/>
            <p:cNvSpPr txBox="1"/>
            <p:nvPr/>
          </p:nvSpPr>
          <p:spPr>
            <a:xfrm>
              <a:off x="5218644" y="4316940"/>
              <a:ext cx="1180656" cy="3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Kings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0"/>
            <p:cNvSpPr/>
            <p:nvPr/>
          </p:nvSpPr>
          <p:spPr>
            <a:xfrm>
              <a:off x="5218644" y="4824622"/>
              <a:ext cx="1180656" cy="360100"/>
            </a:xfrm>
            <a:prstGeom prst="rect">
              <a:avLst/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0"/>
            <p:cNvSpPr txBox="1"/>
            <p:nvPr/>
          </p:nvSpPr>
          <p:spPr>
            <a:xfrm>
              <a:off x="5218644" y="4824622"/>
              <a:ext cx="11808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350" lIns="6350" spcFirstLastPara="1" rIns="6350" wrap="square" tIns="63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b="0" i="0" lang="en-US" sz="10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Westchester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" name="Google Shape;346;p10"/>
          <p:cNvSpPr/>
          <p:nvPr/>
        </p:nvSpPr>
        <p:spPr>
          <a:xfrm>
            <a:off x="4214650" y="1207750"/>
            <a:ext cx="4424400" cy="537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2019-11-07T04:17:34Z</dcterms:created>
  <dc:creator>Shrotri, Manasi V.</dc:creator>
</cp:coreProperties>
</file>